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7010400" cy="9296400"/>
  <p:custDataLst>
    <p:tags r:id="rId5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Calibri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Calibri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Calibri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Calibri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Calibri" pitchFamily="34" charset="0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eille L." initials="M" lastIdx="0" clrIdx="0">
    <p:extLst>
      <p:ext uri="{19B8F6BF-5375-455C-9EA6-DF929625EA0E}">
        <p15:presenceInfo xmlns:p15="http://schemas.microsoft.com/office/powerpoint/2012/main" userId="Mireille L." providerId="None"/>
      </p:ext>
    </p:extLst>
  </p:cmAuthor>
  <p:cmAuthor id="2" name="Anik Roy" initials="AR" lastIdx="0" clrIdx="1">
    <p:extLst>
      <p:ext uri="{19B8F6BF-5375-455C-9EA6-DF929625EA0E}">
        <p15:presenceInfo xmlns:p15="http://schemas.microsoft.com/office/powerpoint/2012/main" userId="Anik Ro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B4"/>
    <a:srgbClr val="E2B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 baseline="0">
                <a:solidFill>
                  <a:schemeClr val="tx1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22860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4E0553-2E0D-43DB-83AD-44B2632531F4}" type="hfDateTime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/>
            <a:fld id="{34BF46C9-63C3-49F0-B878-9DDE51CEEAA7}" type="slidenum">
              <a:rPr lang="en-CA" altLang="en-US" sz="1200">
                <a:solidFill>
                  <a:srgbClr val="898989"/>
                </a:solidFill>
              </a:rPr>
              <a:t>‹#›</a:t>
            </a:fld>
            <a:endParaRPr lang="en-CA" alt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kern="1200" baseline="0">
          <a:solidFill>
            <a:schemeClr val="tx1"/>
          </a:solidFill>
          <a:effectLst/>
          <a:latin typeface="Calibri Light" pitchFamily="34" charset="0"/>
          <a:ea typeface="+mj-ea"/>
          <a:cs typeface="+mj-cs"/>
        </a:defRPr>
      </a:lvl1pPr>
    </p:titleStyle>
    <p:bodyStyle>
      <a:lvl1pPr marL="228600" indent="-228600" algn="l" defTabSz="914400" rtl="0" eaLnBrk="1" fontAlgn="base" latinLnBrk="0" hangingPunct="1">
        <a:lnSpc>
          <a:spcPct val="90000"/>
        </a:lnSpc>
        <a:spcBef>
          <a:spcPts val="10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2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20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hyperlink" Target="https://transfuseravecsoin.c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ransfuseravecsoin.ca/" TargetMode="External"/><Relationship Id="rId3" Type="http://schemas.openxmlformats.org/officeDocument/2006/relationships/tags" Target="../tags/tag14.xml"/><Relationship Id="rId7" Type="http://schemas.openxmlformats.org/officeDocument/2006/relationships/image" Target="../media/image5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 baseline="0">
                <a:solidFill>
                  <a:schemeClr val="tx1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endParaRPr dirty="0"/>
          </a:p>
        </p:txBody>
      </p:sp>
      <p:pic>
        <p:nvPicPr>
          <p:cNvPr id="2051" name="Content Placeholder 4" descr="DiagramDescription automatically generated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0"/>
            <a:ext cx="12192000" cy="68437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52" name="TextBox 5"/>
          <p:cNvSpPr/>
          <p:nvPr>
            <p:custDataLst>
              <p:tags r:id="rId3"/>
            </p:custDataLst>
          </p:nvPr>
        </p:nvSpPr>
        <p:spPr>
          <a:xfrm>
            <a:off x="5375275" y="1409700"/>
            <a:ext cx="6521450" cy="7467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/>
            <a:r>
              <a:rPr lang="fr-CA" altLang="en-US" sz="4300" b="1" dirty="0">
                <a:latin typeface="Segoe UI" pitchFamily="34" charset="0"/>
                <a:ea typeface="Calibri" pitchFamily="34" charset="0"/>
              </a:rPr>
              <a:t>Chaque goutte compte</a:t>
            </a:r>
            <a:r>
              <a:rPr lang="en-CA" altLang="en-US" sz="4300" b="1" dirty="0">
                <a:latin typeface="Segoe UI" pitchFamily="34" charset="0"/>
                <a:ea typeface="Calibri" pitchFamily="34" charset="0"/>
              </a:rPr>
              <a:t>.</a:t>
            </a:r>
            <a:endParaRPr lang="en-CA" altLang="en-US" sz="4300" b="1" dirty="0"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2053" name="TextBox 7"/>
          <p:cNvSpPr/>
          <p:nvPr>
            <p:custDataLst>
              <p:tags r:id="rId4"/>
            </p:custDataLst>
          </p:nvPr>
        </p:nvSpPr>
        <p:spPr>
          <a:xfrm>
            <a:off x="5405438" y="2254250"/>
            <a:ext cx="6451600" cy="122687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>
              <a:lnSpc>
                <a:spcPct val="115000"/>
              </a:lnSpc>
              <a:spcAft>
                <a:spcPts val="1000"/>
              </a:spcAft>
            </a:pPr>
            <a:r>
              <a:rPr lang="fr-CA" altLang="en-US" sz="2200" dirty="0">
                <a:solidFill>
                  <a:srgbClr val="000000"/>
                </a:solidFill>
                <a:latin typeface="Segoe UI" pitchFamily="34" charset="0"/>
              </a:rPr>
              <a:t>La transfusion d’une seule unité de sang devrait être la norme en l’absence de saignement actif chez les patients hospitalisés.</a:t>
            </a:r>
          </a:p>
        </p:txBody>
      </p:sp>
      <p:sp>
        <p:nvSpPr>
          <p:cNvPr id="2054" name="TextBox 9"/>
          <p:cNvSpPr/>
          <p:nvPr>
            <p:custDataLst>
              <p:tags r:id="rId5"/>
            </p:custDataLst>
          </p:nvPr>
        </p:nvSpPr>
        <p:spPr>
          <a:xfrm>
            <a:off x="8296274" y="5100638"/>
            <a:ext cx="3814763" cy="13391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>
              <a:lnSpc>
                <a:spcPct val="115000"/>
              </a:lnSpc>
              <a:spcAft>
                <a:spcPts val="1000"/>
              </a:spcAft>
            </a:pPr>
            <a:r>
              <a:rPr lang="fr-CA" altLang="en-US" dirty="0">
                <a:latin typeface="Segoe UI" pitchFamily="34" charset="0"/>
              </a:rPr>
              <a:t>Vous souhaitez en savoir plus sur la réduction des transfusions inutiles de globules rouges? </a:t>
            </a:r>
            <a:r>
              <a:rPr lang="fr-CA" altLang="en-US" b="1" u="sng" dirty="0">
                <a:latin typeface="Segoe UI" pitchFamily="34" charset="0"/>
                <a:ea typeface="Calibri" pitchFamily="34" charset="0"/>
                <a:hlinkClick r:id="rId9"/>
              </a:rPr>
              <a:t>transfuseravecsoin.ca</a:t>
            </a:r>
            <a:endParaRPr lang="fr-CA" altLang="en-US" dirty="0">
              <a:latin typeface="Segoe UI" pitchFamily="34" charset="0"/>
              <a:ea typeface="Calibri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D20B075-9F75-4C36-93D3-6F93091F0FB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fr-CA" dirty="0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B44C7C7-E715-3EC0-2A57-1EC46ADDCA8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5589240"/>
            <a:ext cx="4750553" cy="106870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A picture containing textDescription automatically generated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-88608" y="0"/>
            <a:ext cx="12192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75" name="TextBox 6"/>
          <p:cNvSpPr/>
          <p:nvPr>
            <p:custDataLst>
              <p:tags r:id="rId2"/>
            </p:custDataLst>
          </p:nvPr>
        </p:nvSpPr>
        <p:spPr>
          <a:xfrm>
            <a:off x="7564448" y="1784011"/>
            <a:ext cx="4479925" cy="120032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/>
            <a:r>
              <a:rPr lang="fr-CA" altLang="en-US" sz="3600" b="1" dirty="0">
                <a:latin typeface="Segoe UI" pitchFamily="34" charset="0"/>
                <a:ea typeface="Calibri" pitchFamily="34" charset="0"/>
              </a:rPr>
              <a:t>Pourquoi deux si une suffit</a:t>
            </a:r>
            <a:r>
              <a:rPr lang="fr-CA" altLang="en-US" sz="3600" b="1" dirty="0">
                <a:latin typeface="Segoe UI" pitchFamily="34" charset="0"/>
                <a:ea typeface="Segoe UI" pitchFamily="34" charset="0"/>
              </a:rPr>
              <a:t>?</a:t>
            </a:r>
          </a:p>
        </p:txBody>
      </p:sp>
      <p:sp>
        <p:nvSpPr>
          <p:cNvPr id="3076" name="TextBox 8"/>
          <p:cNvSpPr/>
          <p:nvPr>
            <p:custDataLst>
              <p:tags r:id="rId3"/>
            </p:custDataLst>
          </p:nvPr>
        </p:nvSpPr>
        <p:spPr>
          <a:xfrm>
            <a:off x="7608168" y="3195638"/>
            <a:ext cx="4392487" cy="183165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>
              <a:lnSpc>
                <a:spcPct val="115000"/>
              </a:lnSpc>
              <a:spcAft>
                <a:spcPts val="1000"/>
              </a:spcAft>
            </a:pPr>
            <a:r>
              <a:rPr lang="fr-CA" altLang="en-US" sz="2000" dirty="0">
                <a:solidFill>
                  <a:srgbClr val="000000"/>
                </a:solidFill>
                <a:latin typeface="Segoe UI" pitchFamily="34" charset="0"/>
                <a:ea typeface="Calibri" pitchFamily="34" charset="0"/>
              </a:rPr>
              <a:t>Parlez </a:t>
            </a:r>
            <a:r>
              <a:rPr lang="fr-CA" altLang="en-US" sz="2000" dirty="0">
                <a:solidFill>
                  <a:srgbClr val="000000"/>
                </a:solidFill>
                <a:latin typeface="Segoe UI" pitchFamily="34" charset="0"/>
              </a:rPr>
              <a:t>avec votre équipe des bonnes pratiques de transfusion</a:t>
            </a:r>
            <a:br>
              <a:rPr lang="fr-CA" altLang="en-US" sz="2000" dirty="0">
                <a:solidFill>
                  <a:srgbClr val="000000"/>
                </a:solidFill>
                <a:latin typeface="Segoe UI" pitchFamily="34" charset="0"/>
              </a:rPr>
            </a:br>
            <a:r>
              <a:rPr lang="fr-CA" altLang="en-US" sz="2000" dirty="0">
                <a:solidFill>
                  <a:srgbClr val="000000"/>
                </a:solidFill>
                <a:latin typeface="Segoe UI" pitchFamily="34" charset="0"/>
              </a:rPr>
              <a:t>et contribuez activement à la préservation de l’approvisionnement </a:t>
            </a:r>
            <a:br>
              <a:rPr lang="fr-CA" altLang="en-US" sz="2000" dirty="0">
                <a:solidFill>
                  <a:srgbClr val="000000"/>
                </a:solidFill>
                <a:latin typeface="Segoe UI" pitchFamily="34" charset="0"/>
              </a:rPr>
            </a:br>
            <a:r>
              <a:rPr lang="fr-CA" altLang="en-US" sz="2000" dirty="0">
                <a:solidFill>
                  <a:srgbClr val="000000"/>
                </a:solidFill>
                <a:latin typeface="Segoe UI" pitchFamily="34" charset="0"/>
              </a:rPr>
              <a:t>sanguin au Canada.</a:t>
            </a:r>
          </a:p>
        </p:txBody>
      </p:sp>
      <p:sp>
        <p:nvSpPr>
          <p:cNvPr id="3077" name="TextBox 10"/>
          <p:cNvSpPr/>
          <p:nvPr>
            <p:custDataLst>
              <p:tags r:id="rId4"/>
            </p:custDataLst>
          </p:nvPr>
        </p:nvSpPr>
        <p:spPr>
          <a:xfrm>
            <a:off x="7619373" y="5418434"/>
            <a:ext cx="3911600" cy="60042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>
              <a:lnSpc>
                <a:spcPct val="115000"/>
              </a:lnSpc>
              <a:spcAft>
                <a:spcPts val="1000"/>
              </a:spcAft>
            </a:pPr>
            <a:r>
              <a:rPr lang="fr-CA" altLang="en-US" sz="1500" dirty="0">
                <a:latin typeface="Segoe UI" pitchFamily="34" charset="0"/>
                <a:ea typeface="Segoe UI" pitchFamily="34" charset="0"/>
              </a:rPr>
              <a:t>Besoin d’aide pour ouvrir le dialogue? </a:t>
            </a:r>
            <a:r>
              <a:rPr lang="fr-CA" altLang="en-US" sz="1500" b="1" dirty="0">
                <a:highlight>
                  <a:srgbClr val="000000">
                    <a:alpha val="0"/>
                  </a:srgbClr>
                </a:highlight>
                <a:latin typeface="Segoe UI" pitchFamily="34" charset="0"/>
                <a:ea typeface="Segoe UI" pitchFamily="34" charset="0"/>
              </a:rPr>
              <a:t>transfuseravecsoin.ca</a:t>
            </a:r>
            <a:endParaRPr lang="fr-CA" altLang="en-US" sz="1500" dirty="0">
              <a:latin typeface="Segoe UI" pitchFamily="34" charset="0"/>
              <a:ea typeface="Calibri" pitchFamily="34" charset="0"/>
            </a:endParaRP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2DB387-CAE5-6375-59F8-FD1B2A38CF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63"/>
            <a:ext cx="4439816" cy="99879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 baseline="0">
                <a:solidFill>
                  <a:schemeClr val="tx1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endParaRPr dirty="0"/>
          </a:p>
        </p:txBody>
      </p:sp>
      <p:pic>
        <p:nvPicPr>
          <p:cNvPr id="4099" name="Content Placeholder 4" descr="DiagramDescription automatically generated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7"/>
          <a:srcRect r="7446"/>
          <a:stretch>
            <a:fillRect/>
          </a:stretch>
        </p:blipFill>
        <p:spPr>
          <a:xfrm>
            <a:off x="0" y="-557212"/>
            <a:ext cx="12192000" cy="74104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100" name="TextBox 6"/>
          <p:cNvSpPr/>
          <p:nvPr>
            <p:custDataLst>
              <p:tags r:id="rId3"/>
            </p:custDataLst>
          </p:nvPr>
        </p:nvSpPr>
        <p:spPr>
          <a:xfrm>
            <a:off x="685800" y="669925"/>
            <a:ext cx="4479925" cy="15696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/>
            <a:r>
              <a:rPr lang="fr-CA" altLang="en-US" sz="4800" b="1" dirty="0">
                <a:latin typeface="Segoe UI" pitchFamily="34" charset="0"/>
                <a:ea typeface="Calibri" pitchFamily="34" charset="0"/>
              </a:rPr>
              <a:t>Faire plus avec moins.</a:t>
            </a:r>
            <a:endParaRPr lang="fr-CA" altLang="en-US" sz="4800" b="1" dirty="0"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4101" name="TextBox 8"/>
          <p:cNvSpPr/>
          <p:nvPr>
            <p:custDataLst>
              <p:tags r:id="rId4"/>
            </p:custDataLst>
          </p:nvPr>
        </p:nvSpPr>
        <p:spPr>
          <a:xfrm>
            <a:off x="727075" y="2305050"/>
            <a:ext cx="5470525" cy="18932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>
              <a:lnSpc>
                <a:spcPct val="115000"/>
              </a:lnSpc>
              <a:spcAft>
                <a:spcPts val="1000"/>
              </a:spcAft>
            </a:pPr>
            <a:r>
              <a:rPr lang="fr-CA" altLang="en-US" sz="2600" dirty="0">
                <a:solidFill>
                  <a:srgbClr val="000000"/>
                </a:solidFill>
                <a:latin typeface="Segoe UI" pitchFamily="34" charset="0"/>
                <a:ea typeface="Calibri" pitchFamily="34" charset="0"/>
              </a:rPr>
              <a:t>Assurez-vous que des traitements plus sûrs et plus simples ont été envisagés pour optimiser la </a:t>
            </a:r>
            <a:br>
              <a:rPr lang="fr-CA" altLang="en-US" sz="2600" dirty="0">
                <a:solidFill>
                  <a:srgbClr val="000000"/>
                </a:solidFill>
                <a:latin typeface="Segoe UI" pitchFamily="34" charset="0"/>
                <a:ea typeface="Calibri" pitchFamily="34" charset="0"/>
              </a:rPr>
            </a:br>
            <a:r>
              <a:rPr lang="fr-CA" altLang="en-US" sz="2600" dirty="0">
                <a:solidFill>
                  <a:srgbClr val="000000"/>
                </a:solidFill>
                <a:latin typeface="Segoe UI" pitchFamily="34" charset="0"/>
                <a:ea typeface="Calibri" pitchFamily="34" charset="0"/>
              </a:rPr>
              <a:t>gestion du sang.</a:t>
            </a:r>
            <a:endParaRPr lang="fr-CA" altLang="en-US" sz="2600" dirty="0">
              <a:latin typeface="Segoe UI" pitchFamily="34" charset="0"/>
              <a:ea typeface="Calibri" pitchFamily="34" charset="0"/>
            </a:endParaRPr>
          </a:p>
        </p:txBody>
      </p:sp>
      <p:sp>
        <p:nvSpPr>
          <p:cNvPr id="4102" name="TextBox 10"/>
          <p:cNvSpPr/>
          <p:nvPr>
            <p:custDataLst>
              <p:tags r:id="rId5"/>
            </p:custDataLst>
          </p:nvPr>
        </p:nvSpPr>
        <p:spPr>
          <a:xfrm>
            <a:off x="727075" y="4315302"/>
            <a:ext cx="2900363" cy="134594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>
              <a:lnSpc>
                <a:spcPct val="115000"/>
              </a:lnSpc>
              <a:spcAft>
                <a:spcPts val="1000"/>
              </a:spcAft>
            </a:pPr>
            <a:r>
              <a:rPr lang="fr-CA" altLang="en-US" dirty="0">
                <a:ea typeface="Calibri" pitchFamily="34" charset="0"/>
              </a:rPr>
              <a:t>Vous souhaitez connaître des solutions de rechange? </a:t>
            </a:r>
            <a:r>
              <a:rPr lang="fr-CA" altLang="en-US" b="1" u="sng" dirty="0">
                <a:ea typeface="Calibri" pitchFamily="34" charset="0"/>
                <a:hlinkClick r:id="rId8"/>
              </a:rPr>
              <a:t>transfuseravecsoin.ca</a:t>
            </a:r>
            <a:r>
              <a:rPr lang="fr-CA" altLang="en-US" dirty="0">
                <a:ea typeface="Calibri" pitchFamily="34" charset="0"/>
              </a:rPr>
              <a:t>	</a:t>
            </a:r>
            <a:endParaRPr lang="fr-CA" altLang="en-US" sz="1500" dirty="0">
              <a:latin typeface="Segoe UI" pitchFamily="34" charset="0"/>
              <a:ea typeface="Calibri" pitchFamily="34" charset="0"/>
            </a:endParaRP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B5AE38B4-826E-08A5-646E-33C18D85605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5839219"/>
            <a:ext cx="3954463" cy="889611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3 unknown"/>
  <p:tag name="AS_RELEASE_DATE" val="2020.02.29"/>
  <p:tag name="AS_TITLE" val="Aspose.Slides for Java"/>
  <p:tag name="AS_VERSION" val="2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Choosing Wisely</dc:creator>
  <cp:lastModifiedBy>Choosing Wisely</cp:lastModifiedBy>
  <cp:revision>17</cp:revision>
  <cp:lastPrinted>2020-11-04T19:15:38Z</cp:lastPrinted>
  <dcterms:created xsi:type="dcterms:W3CDTF">2020-10-01T20:42:13Z</dcterms:created>
  <dcterms:modified xsi:type="dcterms:W3CDTF">2022-07-27T20:26:30Z</dcterms:modified>
</cp:coreProperties>
</file>